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24"/>
  </p:notesMasterIdLst>
  <p:sldIdLst>
    <p:sldId id="293" r:id="rId5"/>
    <p:sldId id="350" r:id="rId6"/>
    <p:sldId id="260" r:id="rId7"/>
    <p:sldId id="348" r:id="rId8"/>
    <p:sldId id="351" r:id="rId9"/>
    <p:sldId id="349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4" r:id="rId22"/>
    <p:sldId id="363" r:id="rId2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D8B"/>
    <a:srgbClr val="FFF2E6"/>
    <a:srgbClr val="FF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F9E32B-906E-364E-9A1C-B1D35119FE8A}" v="6" dt="2024-04-17T02:09:43.155"/>
  </p1510:revLst>
</p1510:revInfo>
</file>

<file path=ppt/tableStyles.xml><?xml version="1.0" encoding="utf-8"?>
<a:tblStyleLst xmlns:a="http://schemas.openxmlformats.org/drawingml/2006/main" def="{3640CECF-2EC5-44C4-A8A7-45B56658353C}">
  <a:tblStyle styleId="{3640CECF-2EC5-44C4-A8A7-45B5665835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69456"/>
  </p:normalViewPr>
  <p:slideViewPr>
    <p:cSldViewPr snapToGrid="0">
      <p:cViewPr varScale="1">
        <p:scale>
          <a:sx n="116" d="100"/>
          <a:sy n="116" d="100"/>
        </p:scale>
        <p:origin x="89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LER Felicity [Southern River College]" userId="88234725-070e-4ccd-9eef-67376fb91191" providerId="ADAL" clId="{18F9E32B-906E-364E-9A1C-B1D35119FE8A}"/>
    <pc:docChg chg="modSld">
      <pc:chgData name="CHANDLER Felicity [Southern River College]" userId="88234725-070e-4ccd-9eef-67376fb91191" providerId="ADAL" clId="{18F9E32B-906E-364E-9A1C-B1D35119FE8A}" dt="2024-04-17T02:09:43.155" v="5" actId="1076"/>
      <pc:docMkLst>
        <pc:docMk/>
      </pc:docMkLst>
      <pc:sldChg chg="modSp">
        <pc:chgData name="CHANDLER Felicity [Southern River College]" userId="88234725-070e-4ccd-9eef-67376fb91191" providerId="ADAL" clId="{18F9E32B-906E-364E-9A1C-B1D35119FE8A}" dt="2024-04-17T02:09:43.155" v="5" actId="1076"/>
        <pc:sldMkLst>
          <pc:docMk/>
          <pc:sldMk cId="3653670741" sldId="348"/>
        </pc:sldMkLst>
        <pc:picChg chg="mod">
          <ac:chgData name="CHANDLER Felicity [Southern River College]" userId="88234725-070e-4ccd-9eef-67376fb91191" providerId="ADAL" clId="{18F9E32B-906E-364E-9A1C-B1D35119FE8A}" dt="2024-04-17T02:09:43.155" v="5" actId="1076"/>
          <ac:picMkLst>
            <pc:docMk/>
            <pc:sldMk cId="3653670741" sldId="348"/>
            <ac:picMk id="1026" creationId="{88E9ECE9-ADE2-47A3-8DC5-DF47C816FA87}"/>
          </ac:picMkLst>
        </pc:picChg>
      </pc:sldChg>
    </pc:docChg>
  </pc:docChgLst>
  <pc:docChgLst>
    <pc:chgData name="SUN Jing [Southern River College]" userId="S::jing.sun@education.wa.edu.au::d2a11ad4-3f5e-4beb-86d7-de98aa55cfe6" providerId="AD" clId="Web-{49D2E2A6-BF53-4014-8AA1-BE7E6BC3AD1E}"/>
    <pc:docChg chg="delSld">
      <pc:chgData name="SUN Jing [Southern River College]" userId="S::jing.sun@education.wa.edu.au::d2a11ad4-3f5e-4beb-86d7-de98aa55cfe6" providerId="AD" clId="Web-{49D2E2A6-BF53-4014-8AA1-BE7E6BC3AD1E}" dt="2022-02-07T13:51:12.973" v="2"/>
      <pc:docMkLst>
        <pc:docMk/>
      </pc:docMkLst>
      <pc:sldChg chg="del">
        <pc:chgData name="SUN Jing [Southern River College]" userId="S::jing.sun@education.wa.edu.au::d2a11ad4-3f5e-4beb-86d7-de98aa55cfe6" providerId="AD" clId="Web-{49D2E2A6-BF53-4014-8AA1-BE7E6BC3AD1E}" dt="2022-02-07T13:51:12.973" v="2"/>
        <pc:sldMkLst>
          <pc:docMk/>
          <pc:sldMk cId="0" sldId="259"/>
        </pc:sldMkLst>
      </pc:sldChg>
      <pc:sldChg chg="del">
        <pc:chgData name="SUN Jing [Southern River College]" userId="S::jing.sun@education.wa.edu.au::d2a11ad4-3f5e-4beb-86d7-de98aa55cfe6" providerId="AD" clId="Web-{49D2E2A6-BF53-4014-8AA1-BE7E6BC3AD1E}" dt="2022-02-07T13:51:11.488" v="1"/>
        <pc:sldMkLst>
          <pc:docMk/>
          <pc:sldMk cId="2378199685" sldId="314"/>
        </pc:sldMkLst>
      </pc:sldChg>
      <pc:sldChg chg="del">
        <pc:chgData name="SUN Jing [Southern River College]" userId="S::jing.sun@education.wa.edu.au::d2a11ad4-3f5e-4beb-86d7-de98aa55cfe6" providerId="AD" clId="Web-{49D2E2A6-BF53-4014-8AA1-BE7E6BC3AD1E}" dt="2022-02-07T13:51:05.582" v="0"/>
        <pc:sldMkLst>
          <pc:docMk/>
          <pc:sldMk cId="1364341936" sldId="3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AU" dirty="0"/>
              <a:t>Get out of seat to encourage and use as brain break</a:t>
            </a:r>
          </a:p>
          <a:p>
            <a:pPr marL="158750" indent="0">
              <a:buNone/>
            </a:pPr>
            <a:r>
              <a:rPr lang="en-AU" dirty="0"/>
              <a:t>Metallic</a:t>
            </a:r>
          </a:p>
          <a:p>
            <a:pPr marL="158750" indent="0">
              <a:buNone/>
            </a:pPr>
            <a:r>
              <a:rPr lang="en-AU" dirty="0"/>
              <a:t>Waxy</a:t>
            </a:r>
          </a:p>
          <a:p>
            <a:pPr marL="158750" indent="0">
              <a:buNone/>
            </a:pPr>
            <a:r>
              <a:rPr lang="en-US" dirty="0"/>
              <a:t>Glassy</a:t>
            </a:r>
          </a:p>
          <a:p>
            <a:pPr marL="158750" indent="0">
              <a:buNone/>
            </a:pPr>
            <a:r>
              <a:rPr lang="en-US" dirty="0"/>
              <a:t>Pearly</a:t>
            </a:r>
          </a:p>
          <a:p>
            <a:pPr marL="158750" indent="0">
              <a:buNone/>
            </a:pPr>
            <a:r>
              <a:rPr lang="en-US" dirty="0"/>
              <a:t>Dull</a:t>
            </a:r>
          </a:p>
          <a:p>
            <a:pPr marL="158750" indent="0">
              <a:buNone/>
            </a:pPr>
            <a:r>
              <a:rPr lang="en-US" dirty="0"/>
              <a:t>Glassy</a:t>
            </a:r>
          </a:p>
        </p:txBody>
      </p:sp>
    </p:spTree>
    <p:extLst>
      <p:ext uri="{BB962C8B-B14F-4D97-AF65-F5344CB8AC3E}">
        <p14:creationId xmlns:p14="http://schemas.microsoft.com/office/powerpoint/2010/main" val="408072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44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1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preserve="1" userDrawn="1">
  <p:cSld name="1_Daily Review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2D99AB61-213D-A04E-971A-64F80C5218B6}"/>
              </a:ext>
            </a:extLst>
          </p:cNvPr>
          <p:cNvSpPr txBox="1"/>
          <p:nvPr userDrawn="1"/>
        </p:nvSpPr>
        <p:spPr>
          <a:xfrm rot="-5400000">
            <a:off x="-811550" y="2427000"/>
            <a:ext cx="20592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77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 preserve="1">
  <p:cSld name="1_Relevanc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9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INTENTION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 b="0" i="0" u="none" strike="noStrike" cap="none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363666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 preserve="1">
  <p:cSld name="1_Independent Practic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LESSON CLOSURE</a:t>
            </a:r>
            <a:endParaRPr sz="1600" b="0" i="0" u="none" strike="noStrike" cap="none" dirty="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19D8B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552550" y="689050"/>
            <a:ext cx="6173700" cy="4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1" r:id="rId4"/>
    <p:sldLayoutId id="2147483649" r:id="rId5"/>
    <p:sldLayoutId id="2147483652" r:id="rId6"/>
    <p:sldLayoutId id="2147483653" r:id="rId7"/>
    <p:sldLayoutId id="2147483654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2200" baseline="30000" dirty="0"/>
              <a:t>I can describe differences between rocks and minerals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2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2200" baseline="30000" dirty="0"/>
              <a:t>I can name different properties of minerals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dirty="0"/>
              <a:t>We will be recognizing the differences between minerals and rocks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0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8C5DDEC-9663-45BC-A68C-D366229E2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F60D6-01A9-4D4B-99CF-61FC7722D5D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Properties of minerals- hardness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The hardness of minerals is a measure of how easily something can be scratched.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Some minerals can be very hard like </a:t>
            </a:r>
            <a:r>
              <a:rPr lang="en-AU" b="1" dirty="0"/>
              <a:t>diamond </a:t>
            </a:r>
            <a:r>
              <a:rPr lang="en-AU" dirty="0"/>
              <a:t>and other minerals can be soft like </a:t>
            </a:r>
            <a:r>
              <a:rPr lang="en-AU" b="1" dirty="0"/>
              <a:t>talc. </a:t>
            </a:r>
            <a:endParaRPr lang="en-AU" dirty="0"/>
          </a:p>
        </p:txBody>
      </p:sp>
      <p:pic>
        <p:nvPicPr>
          <p:cNvPr id="4" name="Picture 2" descr="Image result for hardest mineral">
            <a:extLst>
              <a:ext uri="{FF2B5EF4-FFF2-40B4-BE49-F238E27FC236}">
                <a16:creationId xmlns:a16="http://schemas.microsoft.com/office/drawing/2014/main" id="{5D3A07D1-B258-44AA-AC32-739B8FB9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328" y="3621230"/>
            <a:ext cx="2308860" cy="13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softest mineral">
            <a:extLst>
              <a:ext uri="{FF2B5EF4-FFF2-40B4-BE49-F238E27FC236}">
                <a16:creationId xmlns:a16="http://schemas.microsoft.com/office/drawing/2014/main" id="{7AA7B065-EADE-4CD0-88AD-678A22BB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" y="3605651"/>
            <a:ext cx="3002280" cy="12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8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DB2A9F-9AFA-4533-9D4E-EDA110956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BC93F-B0C6-4E8C-9A28-02D8DD92E0C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Properties of minerals- density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The density if the amount of mass per unit of volume. </a:t>
            </a:r>
          </a:p>
          <a:p>
            <a:pPr marL="114300" indent="0">
              <a:buNone/>
            </a:pPr>
            <a:r>
              <a:rPr lang="en-AU" dirty="0"/>
              <a:t>Basically, it is how heavy a material is for its size.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Every mineral has a specific density regardless of how large it is.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6F881-0B4F-44DF-B826-A001B27BD1E9}"/>
              </a:ext>
            </a:extLst>
          </p:cNvPr>
          <p:cNvSpPr txBox="1"/>
          <p:nvPr/>
        </p:nvSpPr>
        <p:spPr>
          <a:xfrm>
            <a:off x="5038672" y="3767580"/>
            <a:ext cx="196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High density mineral</a:t>
            </a:r>
          </a:p>
          <a:p>
            <a:r>
              <a:rPr lang="en-AU" dirty="0"/>
              <a:t>Gold</a:t>
            </a:r>
            <a:endParaRPr lang="en-US" dirty="0"/>
          </a:p>
        </p:txBody>
      </p:sp>
      <p:pic>
        <p:nvPicPr>
          <p:cNvPr id="5" name="Picture 4" descr="Image result for gold nugget">
            <a:extLst>
              <a:ext uri="{FF2B5EF4-FFF2-40B4-BE49-F238E27FC236}">
                <a16:creationId xmlns:a16="http://schemas.microsoft.com/office/drawing/2014/main" id="{DBAD3F54-70AE-4EBC-8138-EE26A6716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32" y="3542824"/>
            <a:ext cx="1935356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ypsum">
            <a:extLst>
              <a:ext uri="{FF2B5EF4-FFF2-40B4-BE49-F238E27FC236}">
                <a16:creationId xmlns:a16="http://schemas.microsoft.com/office/drawing/2014/main" id="{0E0F347E-B305-43D1-B6BE-41A7C952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80" y="3448388"/>
            <a:ext cx="2238422" cy="162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22A0E-846F-40D6-802C-9F09CF08981C}"/>
              </a:ext>
            </a:extLst>
          </p:cNvPr>
          <p:cNvSpPr txBox="1"/>
          <p:nvPr/>
        </p:nvSpPr>
        <p:spPr>
          <a:xfrm>
            <a:off x="693420" y="3875108"/>
            <a:ext cx="196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Low density mineral</a:t>
            </a:r>
          </a:p>
          <a:p>
            <a:r>
              <a:rPr lang="en-AU" dirty="0"/>
              <a:t>Gypsum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0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684E19-39DC-4D21-8F61-A4B4C9E8D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30256-7FFF-4BC6-AB92-BFFF18BF4AC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Properties of minerals- Lustre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The lustre is the way a material reflects light. This can be:</a:t>
            </a:r>
          </a:p>
          <a:p>
            <a:pPr marL="114300" indent="0">
              <a:buNone/>
            </a:pPr>
            <a:endParaRPr lang="en-AU" dirty="0"/>
          </a:p>
          <a:p>
            <a:pPr>
              <a:buFontTx/>
              <a:buChar char="-"/>
            </a:pPr>
            <a:r>
              <a:rPr lang="en-AU" dirty="0"/>
              <a:t>Metallic</a:t>
            </a:r>
          </a:p>
          <a:p>
            <a:pPr>
              <a:buFontTx/>
              <a:buChar char="-"/>
            </a:pPr>
            <a:r>
              <a:rPr lang="en-AU" dirty="0"/>
              <a:t>Dull</a:t>
            </a:r>
          </a:p>
          <a:p>
            <a:pPr>
              <a:buFontTx/>
              <a:buChar char="-"/>
            </a:pPr>
            <a:r>
              <a:rPr lang="en-AU" dirty="0"/>
              <a:t>Waxy</a:t>
            </a:r>
          </a:p>
          <a:p>
            <a:pPr>
              <a:buFontTx/>
              <a:buChar char="-"/>
            </a:pPr>
            <a:r>
              <a:rPr lang="en-AU" dirty="0"/>
              <a:t>Pearly</a:t>
            </a:r>
          </a:p>
          <a:p>
            <a:pPr>
              <a:buFontTx/>
              <a:buChar char="-"/>
            </a:pPr>
            <a:r>
              <a:rPr lang="en-AU" dirty="0"/>
              <a:t>Glassy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FF95A7-89FD-4359-80A0-5FE075D50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27606-3693-45BF-AEDB-81E1FB11F7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Which lustre would you use to describe these minerals?</a:t>
            </a:r>
            <a:endParaRPr lang="en-US" b="1" dirty="0"/>
          </a:p>
        </p:txBody>
      </p:sp>
      <p:pic>
        <p:nvPicPr>
          <p:cNvPr id="4" name="Picture 2" descr="Image result for pyrite">
            <a:extLst>
              <a:ext uri="{FF2B5EF4-FFF2-40B4-BE49-F238E27FC236}">
                <a16:creationId xmlns:a16="http://schemas.microsoft.com/office/drawing/2014/main" id="{9A89F35C-1558-47E3-A386-B6ACFAC2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9" y="1633490"/>
            <a:ext cx="1050939" cy="1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waxy lustre">
            <a:extLst>
              <a:ext uri="{FF2B5EF4-FFF2-40B4-BE49-F238E27FC236}">
                <a16:creationId xmlns:a16="http://schemas.microsoft.com/office/drawing/2014/main" id="{5494E061-0466-47F8-980D-AA8E5881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36" y="1503798"/>
            <a:ext cx="1379264" cy="126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AFCE7-5E24-4FBB-AB8F-BF41CBB0B552}"/>
              </a:ext>
            </a:extLst>
          </p:cNvPr>
          <p:cNvSpPr txBox="1"/>
          <p:nvPr/>
        </p:nvSpPr>
        <p:spPr>
          <a:xfrm>
            <a:off x="415774" y="2767204"/>
            <a:ext cx="2286000" cy="7345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8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Pyrite (fools gold)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AE766-3D98-4FF8-9227-A26F44E2AEDF}"/>
              </a:ext>
            </a:extLst>
          </p:cNvPr>
          <p:cNvSpPr txBox="1"/>
          <p:nvPr/>
        </p:nvSpPr>
        <p:spPr>
          <a:xfrm>
            <a:off x="3429000" y="2767204"/>
            <a:ext cx="2286000" cy="7345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8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Variscite</a:t>
            </a:r>
          </a:p>
        </p:txBody>
      </p:sp>
      <p:pic>
        <p:nvPicPr>
          <p:cNvPr id="2050" name="Picture 2" descr="Image result for quartz">
            <a:extLst>
              <a:ext uri="{FF2B5EF4-FFF2-40B4-BE49-F238E27FC236}">
                <a16:creationId xmlns:a16="http://schemas.microsoft.com/office/drawing/2014/main" id="{15EDBE4D-3791-4A01-BC3B-75E1AA58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65" y="1294835"/>
            <a:ext cx="1521249" cy="168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C83CAC-6A96-4152-874D-0AC6B7F366AC}"/>
              </a:ext>
            </a:extLst>
          </p:cNvPr>
          <p:cNvSpPr txBox="1"/>
          <p:nvPr/>
        </p:nvSpPr>
        <p:spPr>
          <a:xfrm>
            <a:off x="5441265" y="2920604"/>
            <a:ext cx="2286000" cy="7345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8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quartz</a:t>
            </a:r>
          </a:p>
        </p:txBody>
      </p:sp>
      <p:pic>
        <p:nvPicPr>
          <p:cNvPr id="2052" name="Picture 4" descr="Image result for Topaz">
            <a:extLst>
              <a:ext uri="{FF2B5EF4-FFF2-40B4-BE49-F238E27FC236}">
                <a16:creationId xmlns:a16="http://schemas.microsoft.com/office/drawing/2014/main" id="{0C68096E-F229-41FE-9612-8871B1BC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76" y="2993330"/>
            <a:ext cx="1434361" cy="143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AC811A-7155-4217-9DEB-235DA8850A4B}"/>
              </a:ext>
            </a:extLst>
          </p:cNvPr>
          <p:cNvSpPr txBox="1"/>
          <p:nvPr/>
        </p:nvSpPr>
        <p:spPr>
          <a:xfrm>
            <a:off x="906736" y="4589070"/>
            <a:ext cx="2286000" cy="7345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AU" sz="18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M</a:t>
            </a:r>
            <a:r>
              <a:rPr lang="en-US" sz="1800" b="1" dirty="0" err="1">
                <a:latin typeface="Century Gothic" panose="020B0502020202020204" pitchFamily="34" charset="0"/>
                <a:cs typeface="Futura Medium" panose="020B0602020204020303" pitchFamily="34" charset="-79"/>
              </a:rPr>
              <a:t>uscovite</a:t>
            </a:r>
            <a:endParaRPr lang="en-US" sz="1800" b="1" dirty="0">
              <a:latin typeface="Century Gothic" panose="020B0502020202020204" pitchFamily="34" charset="0"/>
              <a:cs typeface="Futura Medium" panose="020B0602020204020303" pitchFamily="34" charset="-79"/>
            </a:endParaRPr>
          </a:p>
        </p:txBody>
      </p:sp>
      <p:pic>
        <p:nvPicPr>
          <p:cNvPr id="2054" name="Picture 6" descr="Image result for muscovite">
            <a:extLst>
              <a:ext uri="{FF2B5EF4-FFF2-40B4-BE49-F238E27FC236}">
                <a16:creationId xmlns:a16="http://schemas.microsoft.com/office/drawing/2014/main" id="{C1F56767-1EF6-4A8C-9981-4AB2CE3EA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9" y="3224866"/>
            <a:ext cx="18097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AE4FE4-C857-468D-B759-AAB8D3042220}"/>
              </a:ext>
            </a:extLst>
          </p:cNvPr>
          <p:cNvSpPr txBox="1"/>
          <p:nvPr/>
        </p:nvSpPr>
        <p:spPr>
          <a:xfrm>
            <a:off x="7750229" y="4703542"/>
            <a:ext cx="2286000" cy="7345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8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Topaz</a:t>
            </a:r>
          </a:p>
        </p:txBody>
      </p:sp>
      <p:pic>
        <p:nvPicPr>
          <p:cNvPr id="2056" name="Picture 8" descr="Image result for chrysocalla">
            <a:extLst>
              <a:ext uri="{FF2B5EF4-FFF2-40B4-BE49-F238E27FC236}">
                <a16:creationId xmlns:a16="http://schemas.microsoft.com/office/drawing/2014/main" id="{EA76C2F5-3B0B-4E3B-AF71-A7A72325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452" y="3466787"/>
            <a:ext cx="1809750" cy="15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EA960D-BBE9-4EAF-8642-7F72718C5E8D}"/>
              </a:ext>
            </a:extLst>
          </p:cNvPr>
          <p:cNvSpPr txBox="1"/>
          <p:nvPr/>
        </p:nvSpPr>
        <p:spPr>
          <a:xfrm>
            <a:off x="4785181" y="4638504"/>
            <a:ext cx="2286000" cy="7345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1800" b="1" dirty="0" err="1">
                <a:latin typeface="Century Gothic" panose="020B0502020202020204" pitchFamily="34" charset="0"/>
                <a:cs typeface="Futura Medium" panose="020B0602020204020303" pitchFamily="34" charset="-79"/>
              </a:rPr>
              <a:t>Chrysocalla</a:t>
            </a:r>
            <a:endParaRPr lang="en-US" sz="1800" b="1" dirty="0">
              <a:latin typeface="Century Gothic" panose="020B0502020202020204" pitchFamily="34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0094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4515F6E-837C-404A-BC68-C8E76C1C1E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5C807-C60E-407F-9EF2-2D4A169F2FF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Properties of minerals- Streak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The streak of a mineral is the colour of the powder as it is scratched on the surface.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Graphite is one of our most </a:t>
            </a:r>
            <a:br>
              <a:rPr lang="en-AU" dirty="0"/>
            </a:br>
            <a:r>
              <a:rPr lang="en-AU" dirty="0"/>
              <a:t>common used streaks. Can you</a:t>
            </a:r>
            <a:br>
              <a:rPr lang="en-AU" dirty="0"/>
            </a:br>
            <a:r>
              <a:rPr lang="en-AU" dirty="0"/>
              <a:t> explain why?</a:t>
            </a:r>
          </a:p>
        </p:txBody>
      </p:sp>
      <p:pic>
        <p:nvPicPr>
          <p:cNvPr id="4" name="Picture 6" descr="Image result for streak graphite">
            <a:extLst>
              <a:ext uri="{FF2B5EF4-FFF2-40B4-BE49-F238E27FC236}">
                <a16:creationId xmlns:a16="http://schemas.microsoft.com/office/drawing/2014/main" id="{12115936-DB7D-4396-BDBD-8128113E5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47" y="2384474"/>
            <a:ext cx="2346936" cy="18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streak hematite">
            <a:extLst>
              <a:ext uri="{FF2B5EF4-FFF2-40B4-BE49-F238E27FC236}">
                <a16:creationId xmlns:a16="http://schemas.microsoft.com/office/drawing/2014/main" id="{0F7A18DC-CD83-483C-AD52-4AC4377E6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04" y="2167410"/>
            <a:ext cx="1802930" cy="271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F615A-405E-4873-B69A-F3FA5E57EB63}"/>
              </a:ext>
            </a:extLst>
          </p:cNvPr>
          <p:cNvSpPr txBox="1"/>
          <p:nvPr/>
        </p:nvSpPr>
        <p:spPr>
          <a:xfrm>
            <a:off x="4840825" y="1729874"/>
            <a:ext cx="3539613" cy="87507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0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Hematite</a:t>
            </a:r>
          </a:p>
        </p:txBody>
      </p:sp>
    </p:spTree>
    <p:extLst>
      <p:ext uri="{BB962C8B-B14F-4D97-AF65-F5344CB8AC3E}">
        <p14:creationId xmlns:p14="http://schemas.microsoft.com/office/powerpoint/2010/main" val="330367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D148E0-DA50-4B22-B4B7-DD8B9ADA8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21BAD-2EF0-4B99-B4F8-7B4341CBD7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Properties of minerals- colour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Another property of minerals are bright colours, that are often present throughout.</a:t>
            </a:r>
            <a:endParaRPr lang="en-US" dirty="0"/>
          </a:p>
        </p:txBody>
      </p:sp>
      <p:pic>
        <p:nvPicPr>
          <p:cNvPr id="4" name="Picture 2" descr="Image result for azurite">
            <a:extLst>
              <a:ext uri="{FF2B5EF4-FFF2-40B4-BE49-F238E27FC236}">
                <a16:creationId xmlns:a16="http://schemas.microsoft.com/office/drawing/2014/main" id="{C713776A-5BBA-4810-88EC-6DC9F25A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0" y="2727311"/>
            <a:ext cx="1659366" cy="16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7EFD0D-116E-497B-A109-630BCF5DD1EA}"/>
              </a:ext>
            </a:extLst>
          </p:cNvPr>
          <p:cNvSpPr txBox="1"/>
          <p:nvPr/>
        </p:nvSpPr>
        <p:spPr>
          <a:xfrm>
            <a:off x="1453236" y="4361227"/>
            <a:ext cx="1659365" cy="348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32500" lnSpcReduction="20000"/>
          </a:bodyPr>
          <a:lstStyle/>
          <a:p>
            <a:pPr algn="l"/>
            <a:r>
              <a:rPr lang="en-US" sz="54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Azurite</a:t>
            </a:r>
          </a:p>
        </p:txBody>
      </p:sp>
      <p:pic>
        <p:nvPicPr>
          <p:cNvPr id="6" name="Picture 4" descr="Image result for ametrine">
            <a:extLst>
              <a:ext uri="{FF2B5EF4-FFF2-40B4-BE49-F238E27FC236}">
                <a16:creationId xmlns:a16="http://schemas.microsoft.com/office/drawing/2014/main" id="{36C132B1-1690-4835-8570-CA6E574F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0" y="2158956"/>
            <a:ext cx="2476287" cy="160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4D744-B803-44FB-A000-284D7C91CCDF}"/>
              </a:ext>
            </a:extLst>
          </p:cNvPr>
          <p:cNvSpPr txBox="1"/>
          <p:nvPr/>
        </p:nvSpPr>
        <p:spPr>
          <a:xfrm rot="10800000" flipV="1">
            <a:off x="6876864" y="3865946"/>
            <a:ext cx="1911443" cy="36136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40000" lnSpcReduction="20000"/>
          </a:bodyPr>
          <a:lstStyle/>
          <a:p>
            <a:pPr algn="l"/>
            <a:r>
              <a:rPr lang="en-US" sz="54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Ametrine</a:t>
            </a:r>
          </a:p>
        </p:txBody>
      </p:sp>
      <p:pic>
        <p:nvPicPr>
          <p:cNvPr id="8" name="Picture 6" descr="Image result for garnet">
            <a:extLst>
              <a:ext uri="{FF2B5EF4-FFF2-40B4-BE49-F238E27FC236}">
                <a16:creationId xmlns:a16="http://schemas.microsoft.com/office/drawing/2014/main" id="{2C9E0F86-6F6C-439C-A87E-6708CBB2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555" y="2890417"/>
            <a:ext cx="2948835" cy="18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E2FA2D-097E-4725-8B01-6769E3C87A33}"/>
              </a:ext>
            </a:extLst>
          </p:cNvPr>
          <p:cNvSpPr txBox="1"/>
          <p:nvPr/>
        </p:nvSpPr>
        <p:spPr>
          <a:xfrm>
            <a:off x="5292688" y="4256479"/>
            <a:ext cx="1865264" cy="37959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40000" lnSpcReduction="20000"/>
          </a:bodyPr>
          <a:lstStyle/>
          <a:p>
            <a:pPr algn="l"/>
            <a:r>
              <a:rPr lang="en-US" sz="54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Garnet</a:t>
            </a:r>
          </a:p>
        </p:txBody>
      </p:sp>
    </p:spTree>
    <p:extLst>
      <p:ext uri="{BB962C8B-B14F-4D97-AF65-F5344CB8AC3E}">
        <p14:creationId xmlns:p14="http://schemas.microsoft.com/office/powerpoint/2010/main" val="31273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EF62AB5-862E-4A0B-A6B1-0A38112286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49D0E-15BF-4D9E-A55F-7132D65C47D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4019450" cy="4065600"/>
          </a:xfrm>
        </p:spPr>
        <p:txBody>
          <a:bodyPr/>
          <a:lstStyle/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b="1" dirty="0"/>
              <a:t>Properties of mineral- Cleavage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Cleavage is the tendency for a rock to break along the surface</a:t>
            </a:r>
          </a:p>
        </p:txBody>
      </p:sp>
      <p:pic>
        <p:nvPicPr>
          <p:cNvPr id="4" name="Picture 4" descr="Image result for cleavage geology">
            <a:extLst>
              <a:ext uri="{FF2B5EF4-FFF2-40B4-BE49-F238E27FC236}">
                <a16:creationId xmlns:a16="http://schemas.microsoft.com/office/drawing/2014/main" id="{59C12189-CBF9-4185-A85C-F916D733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39" y="113109"/>
            <a:ext cx="2716491" cy="27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9CFFCD22-9FDC-4C46-8EF6-763CF3C87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39" y="2893359"/>
            <a:ext cx="2719121" cy="20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2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8D1DD7B-513C-4972-AFFC-64BEE5DFB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/>
              <a:t>We will be recognizing the differences between minerals and rocks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5FB4F-A5FD-4AEC-908B-1845432EBF8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4307549" cy="4065600"/>
          </a:xfrm>
        </p:spPr>
        <p:txBody>
          <a:bodyPr/>
          <a:lstStyle/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b="1" dirty="0"/>
              <a:t>Properties of minerals- magnetism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Some minerals have magnetic properties that are caused by the minerals, and the orientation of the Earth’s magnetic field at the time of formation.</a:t>
            </a:r>
            <a:endParaRPr lang="en-US" dirty="0"/>
          </a:p>
        </p:txBody>
      </p:sp>
      <p:pic>
        <p:nvPicPr>
          <p:cNvPr id="4" name="Picture 4" descr="Image result for chromite">
            <a:extLst>
              <a:ext uri="{FF2B5EF4-FFF2-40B4-BE49-F238E27FC236}">
                <a16:creationId xmlns:a16="http://schemas.microsoft.com/office/drawing/2014/main" id="{FD813544-851B-4B98-B53C-8FA0748F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75" y="3122165"/>
            <a:ext cx="2156141" cy="189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045B6-2187-41D3-B718-00C5C5EC948C}"/>
              </a:ext>
            </a:extLst>
          </p:cNvPr>
          <p:cNvSpPr txBox="1"/>
          <p:nvPr/>
        </p:nvSpPr>
        <p:spPr>
          <a:xfrm>
            <a:off x="5510503" y="3779978"/>
            <a:ext cx="1332271" cy="5589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32500" lnSpcReduction="20000"/>
          </a:bodyPr>
          <a:lstStyle/>
          <a:p>
            <a:pPr algn="l"/>
            <a:r>
              <a:rPr lang="en-US" sz="54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Chromite</a:t>
            </a:r>
          </a:p>
        </p:txBody>
      </p:sp>
      <p:pic>
        <p:nvPicPr>
          <p:cNvPr id="6" name="Picture 2" descr="Image result for magnetite">
            <a:extLst>
              <a:ext uri="{FF2B5EF4-FFF2-40B4-BE49-F238E27FC236}">
                <a16:creationId xmlns:a16="http://schemas.microsoft.com/office/drawing/2014/main" id="{2641A2C1-215B-41DD-8FDF-87625212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75" y="265850"/>
            <a:ext cx="2156141" cy="21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57075-8F80-44F7-B402-EA4E4C215357}"/>
              </a:ext>
            </a:extLst>
          </p:cNvPr>
          <p:cNvSpPr txBox="1"/>
          <p:nvPr/>
        </p:nvSpPr>
        <p:spPr>
          <a:xfrm>
            <a:off x="5364001" y="1083845"/>
            <a:ext cx="1768335" cy="5593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40000" lnSpcReduction="20000"/>
          </a:bodyPr>
          <a:lstStyle/>
          <a:p>
            <a:pPr algn="l"/>
            <a:r>
              <a:rPr lang="en-US" sz="5400" b="1" dirty="0">
                <a:latin typeface="Century Gothic" panose="020B0502020202020204" pitchFamily="34" charset="0"/>
                <a:cs typeface="Futura Medium" panose="020B0602020204020303" pitchFamily="34" charset="-79"/>
              </a:rPr>
              <a:t>Magnetite</a:t>
            </a:r>
          </a:p>
        </p:txBody>
      </p:sp>
    </p:spTree>
    <p:extLst>
      <p:ext uri="{BB962C8B-B14F-4D97-AF65-F5344CB8AC3E}">
        <p14:creationId xmlns:p14="http://schemas.microsoft.com/office/powerpoint/2010/main" val="2646975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86880AB-E3AB-43B6-9082-1B26F63CC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F7A23-7F86-4DF4-B1C6-6A69E2ED720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List the minerals have similar colours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List the minerals that leave a streak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List the minerals that have the same lustre and what that is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List the minerals that are very dense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List the minerals that are not very dense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List the minerals that have cleavage in one direction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875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2200" baseline="30000" dirty="0"/>
              <a:t>I can describe differences between rocks and minerals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sz="2200" baseline="30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2200" baseline="30000" dirty="0"/>
              <a:t>I can name different properties of minerals</a:t>
            </a: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32074" y="477525"/>
            <a:ext cx="5198099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dirty="0"/>
              <a:t>We will be recognizing the differences between minerals and rocks</a:t>
            </a:r>
          </a:p>
        </p:txBody>
      </p:sp>
      <p:graphicFrame>
        <p:nvGraphicFramePr>
          <p:cNvPr id="79" name="Google Shape;79;p1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Google Shape;80;p1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9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9EED21-1757-A245-9067-53A56D641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200" dirty="0"/>
              <a:t>SWBAT describe characteristics of minerals that make them different to rocks</a:t>
            </a: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E6786C1F-98C1-ED4A-890F-1BFFCD7598F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500" b="1" dirty="0"/>
              <a:t>What do all these images have in common?</a:t>
            </a:r>
            <a:endParaRPr sz="2500" b="1" dirty="0"/>
          </a:p>
        </p:txBody>
      </p:sp>
      <p:pic>
        <p:nvPicPr>
          <p:cNvPr id="1026" name="Picture 2" descr="Image result for brick wall">
            <a:extLst>
              <a:ext uri="{FF2B5EF4-FFF2-40B4-BE49-F238E27FC236}">
                <a16:creationId xmlns:a16="http://schemas.microsoft.com/office/drawing/2014/main" id="{5C55C1A8-7839-4A3B-A74C-0DC835ED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0" y="180294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lass window">
            <a:extLst>
              <a:ext uri="{FF2B5EF4-FFF2-40B4-BE49-F238E27FC236}">
                <a16:creationId xmlns:a16="http://schemas.microsoft.com/office/drawing/2014/main" id="{35D44AA3-A70A-41CF-823D-CF301A3E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77" y="1504217"/>
            <a:ext cx="2894631" cy="1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lay wall">
            <a:extLst>
              <a:ext uri="{FF2B5EF4-FFF2-40B4-BE49-F238E27FC236}">
                <a16:creationId xmlns:a16="http://schemas.microsoft.com/office/drawing/2014/main" id="{DB13BB6F-2095-4BA7-8EB4-D7C87669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59" y="3144129"/>
            <a:ext cx="2906049" cy="192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ld chain">
            <a:extLst>
              <a:ext uri="{FF2B5EF4-FFF2-40B4-BE49-F238E27FC236}">
                <a16:creationId xmlns:a16="http://schemas.microsoft.com/office/drawing/2014/main" id="{EDCB29AB-91C4-4EE5-A736-C2D69B01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43" y="1899140"/>
            <a:ext cx="2611314" cy="261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We will be recognizing the differences between minerals and rocks</a:t>
            </a: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D12FC4CD-456D-9049-AFD4-F45BBEFC16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000" b="1" dirty="0"/>
              <a:t>Minerals vs rocks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endParaRPr lang="en-AU" sz="2000" b="1" dirty="0"/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000" dirty="0"/>
              <a:t>A </a:t>
            </a:r>
            <a:r>
              <a:rPr lang="en-AU" sz="2000" b="1" dirty="0"/>
              <a:t>mineral </a:t>
            </a:r>
            <a:r>
              <a:rPr lang="en-AU" sz="2000" dirty="0"/>
              <a:t>is a </a:t>
            </a:r>
            <a:r>
              <a:rPr lang="en-AU" sz="2000" b="1" dirty="0"/>
              <a:t>naturally occurring </a:t>
            </a:r>
            <a:r>
              <a:rPr lang="en-AU" sz="2000" dirty="0"/>
              <a:t>element or compound that has the same composition throughout.</a:t>
            </a:r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endParaRPr lang="en-AU" sz="2000" dirty="0"/>
          </a:p>
          <a:p>
            <a:pPr marL="0" lvl="0" indent="0" algn="l" rtl="0">
              <a:lnSpc>
                <a:spcPct val="115000"/>
              </a:lnSpc>
              <a:buSzPts val="1800"/>
              <a:buNone/>
            </a:pPr>
            <a:r>
              <a:rPr lang="en-AU" sz="2000" dirty="0"/>
              <a:t>A </a:t>
            </a:r>
            <a:r>
              <a:rPr lang="en-AU" sz="2000" b="1" dirty="0"/>
              <a:t>rock </a:t>
            </a:r>
            <a:r>
              <a:rPr lang="en-AU" sz="2000" dirty="0"/>
              <a:t>is a substance made up of one or more minerals.</a:t>
            </a:r>
            <a:endParaRPr sz="2000" dirty="0"/>
          </a:p>
        </p:txBody>
      </p:sp>
      <p:graphicFrame>
        <p:nvGraphicFramePr>
          <p:cNvPr id="6" name="Google Shape;78;p12">
            <a:extLst>
              <a:ext uri="{FF2B5EF4-FFF2-40B4-BE49-F238E27FC236}">
                <a16:creationId xmlns:a16="http://schemas.microsoft.com/office/drawing/2014/main" id="{8E0FC0A6-8515-4797-AA91-0FE21FF1AA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485050"/>
              </p:ext>
            </p:extLst>
          </p:nvPr>
        </p:nvGraphicFramePr>
        <p:xfrm>
          <a:off x="6914025" y="134020"/>
          <a:ext cx="2134475" cy="960060"/>
        </p:xfrm>
        <a:graphic>
          <a:graphicData uri="http://schemas.openxmlformats.org/drawingml/2006/table">
            <a:tbl>
              <a:tblPr>
                <a:noFill/>
                <a:tableStyleId>{3640CECF-2EC5-44C4-A8A7-45B56658353C}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Composition- What it is made up of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E28CB37-2A88-440B-9BBF-4A6504400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E811-53BA-4962-9339-5C93ED630F8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rocks vs minerals">
            <a:extLst>
              <a:ext uri="{FF2B5EF4-FFF2-40B4-BE49-F238E27FC236}">
                <a16:creationId xmlns:a16="http://schemas.microsoft.com/office/drawing/2014/main" id="{88E9ECE9-ADE2-47A3-8DC5-DF47C816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28" y="757874"/>
            <a:ext cx="7299803" cy="42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67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D2AC155-14C2-4BF8-B896-B010EDFB4F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2F4E2-7547-4C3D-BCFC-42462E2627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n-AU" sz="3500" dirty="0"/>
          </a:p>
          <a:p>
            <a:pPr marL="114300" indent="0">
              <a:buNone/>
            </a:pPr>
            <a:r>
              <a:rPr lang="en-AU" sz="3500" dirty="0"/>
              <a:t>The first step in determining whether it is a rock or mineral is whether it is the same composition throughout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39995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071D72-E510-4692-BC12-E9BF21413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841A-850A-4B0B-87B6-FC0D99E5076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n-AU" sz="2000" b="1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B167D44-6B94-4B1A-B9F2-3D685CAC8A58}"/>
              </a:ext>
            </a:extLst>
          </p:cNvPr>
          <p:cNvSpPr txBox="1">
            <a:spLocks/>
          </p:cNvSpPr>
          <p:nvPr/>
        </p:nvSpPr>
        <p:spPr>
          <a:xfrm>
            <a:off x="552550" y="767450"/>
            <a:ext cx="6173700" cy="41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14300" indent="0">
              <a:buFont typeface="Century Gothic"/>
              <a:buNone/>
            </a:pPr>
            <a:r>
              <a:rPr lang="en-AU" b="1"/>
              <a:t>ROCK OR MINERAL?</a:t>
            </a:r>
            <a:endParaRPr lang="en-US" b="1"/>
          </a:p>
          <a:p>
            <a:pPr marL="114300" indent="0">
              <a:buFont typeface="Century Gothic"/>
              <a:buNone/>
            </a:pPr>
            <a:endParaRPr lang="en-US" dirty="0"/>
          </a:p>
        </p:txBody>
      </p:sp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38CB4E02-4968-4123-94C1-AFA476CC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9" y="3208612"/>
            <a:ext cx="2710962" cy="158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blueschist">
            <a:extLst>
              <a:ext uri="{FF2B5EF4-FFF2-40B4-BE49-F238E27FC236}">
                <a16:creationId xmlns:a16="http://schemas.microsoft.com/office/drawing/2014/main" id="{0D1C434B-D4A5-4134-8DF3-05DD95D7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122" y="1289750"/>
            <a:ext cx="2701754" cy="179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gypsum">
            <a:extLst>
              <a:ext uri="{FF2B5EF4-FFF2-40B4-BE49-F238E27FC236}">
                <a16:creationId xmlns:a16="http://schemas.microsoft.com/office/drawing/2014/main" id="{477B8233-ECCC-488A-B08A-F6E4C890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08" y="3209513"/>
            <a:ext cx="2809768" cy="158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Image result for halite blue">
            <a:extLst>
              <a:ext uri="{FF2B5EF4-FFF2-40B4-BE49-F238E27FC236}">
                <a16:creationId xmlns:a16="http://schemas.microsoft.com/office/drawing/2014/main" id="{3828957E-2D22-47B0-870B-64DB5B9C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0" y="1310504"/>
            <a:ext cx="2388629" cy="179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Image result for amphibole">
            <a:extLst>
              <a:ext uri="{FF2B5EF4-FFF2-40B4-BE49-F238E27FC236}">
                <a16:creationId xmlns:a16="http://schemas.microsoft.com/office/drawing/2014/main" id="{29150479-9BB2-4A9B-86D0-BBDBFF35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362" y="1310504"/>
            <a:ext cx="2555595" cy="17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feldspar">
            <a:extLst>
              <a:ext uri="{FF2B5EF4-FFF2-40B4-BE49-F238E27FC236}">
                <a16:creationId xmlns:a16="http://schemas.microsoft.com/office/drawing/2014/main" id="{2E5F2E7D-C1EF-4720-A022-DA06CC5E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0" y="3219440"/>
            <a:ext cx="1806050" cy="158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79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1A8DAE6-3721-413A-923B-5160EF58B8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F5A17-FFD9-4466-8860-5C61E97C23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Minerals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Minerals have a </a:t>
            </a:r>
            <a:r>
              <a:rPr lang="en-AU" b="1" dirty="0"/>
              <a:t>fixed shape </a:t>
            </a:r>
            <a:r>
              <a:rPr lang="en-AU" dirty="0"/>
              <a:t>and </a:t>
            </a:r>
            <a:r>
              <a:rPr lang="en-AU" b="1" dirty="0"/>
              <a:t>volume. </a:t>
            </a:r>
            <a:r>
              <a:rPr lang="en-AU" dirty="0"/>
              <a:t>They also have a crystal structure and the same chemical composition.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8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E011C11-05D2-4AAB-8E27-B2EE64BCC1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F7F5A-C09E-4B21-8735-382EC75188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2550" y="852700"/>
            <a:ext cx="4858694" cy="4065600"/>
          </a:xfrm>
        </p:spPr>
        <p:txBody>
          <a:bodyPr/>
          <a:lstStyle/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b="1" dirty="0"/>
              <a:t>What does a crystal structure mean?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The particles line up in regular repeating patterns</a:t>
            </a:r>
          </a:p>
          <a:p>
            <a:pPr marL="114300" indent="0">
              <a:buNone/>
            </a:pPr>
            <a:endParaRPr lang="en-AU" dirty="0"/>
          </a:p>
          <a:p>
            <a:pPr marL="114300" indent="0">
              <a:buNone/>
            </a:pPr>
            <a:r>
              <a:rPr lang="en-AU" dirty="0"/>
              <a:t>The flat sides are called faces, that meet at sharp edges and corners.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1835B-1047-4FD6-B6CC-4F1BBF32B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68" y="533399"/>
            <a:ext cx="3170632" cy="34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38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951C3D-33DB-49CC-AB01-49BC3111EF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We will be recognizing the differences between minerals and rocks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726C3-B1E0-4990-A462-ED2709C32E9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b="1" dirty="0"/>
              <a:t>What are some of the properties of minerals?</a:t>
            </a:r>
          </a:p>
          <a:p>
            <a:pPr marL="114300" indent="0">
              <a:buNone/>
            </a:pPr>
            <a:endParaRPr lang="en-AU" b="1" dirty="0"/>
          </a:p>
          <a:p>
            <a:pPr marL="114300" indent="0">
              <a:buNone/>
            </a:pPr>
            <a:r>
              <a:rPr lang="en-AU" dirty="0"/>
              <a:t>Hardness</a:t>
            </a:r>
          </a:p>
          <a:p>
            <a:pPr marL="114300" indent="0">
              <a:buNone/>
            </a:pPr>
            <a:r>
              <a:rPr lang="en-AU" dirty="0"/>
              <a:t>Density</a:t>
            </a:r>
          </a:p>
          <a:p>
            <a:pPr marL="114300" indent="0">
              <a:buNone/>
            </a:pPr>
            <a:r>
              <a:rPr lang="en-AU" dirty="0"/>
              <a:t>Lustre</a:t>
            </a:r>
          </a:p>
          <a:p>
            <a:pPr marL="114300" indent="0">
              <a:buNone/>
            </a:pPr>
            <a:r>
              <a:rPr lang="en-AU" dirty="0"/>
              <a:t>Streak</a:t>
            </a:r>
          </a:p>
          <a:p>
            <a:pPr marL="114300" indent="0">
              <a:buNone/>
            </a:pPr>
            <a:r>
              <a:rPr lang="en-AU" dirty="0"/>
              <a:t>Colour</a:t>
            </a:r>
          </a:p>
          <a:p>
            <a:pPr marL="114300" indent="0">
              <a:buNone/>
            </a:pPr>
            <a:r>
              <a:rPr lang="en-AU" dirty="0"/>
              <a:t>Cleavage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76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E537B60B-C924-CB46-990A-730EC40F8177}" vid="{CB89637F-0F8C-4540-8136-D7886A0EAE8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19179-410C-492B-8B64-F854390DF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C61712-3F8C-49D2-856F-B97C17F2829F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d5c732d2-f217-444a-91d8-37c5714ca695"/>
    <ds:schemaRef ds:uri="http://schemas.openxmlformats.org/package/2006/metadata/core-properties"/>
    <ds:schemaRef ds:uri="8f659357-f805-491c-ad0b-5621b2de6466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5FDD18-F609-4592-9E72-ED6B7ABFEE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EI template.pptx</Template>
  <TotalTime>189</TotalTime>
  <Words>669</Words>
  <Application>Microsoft Macintosh PowerPoint</Application>
  <PresentationFormat>On-screen Show (16:9)</PresentationFormat>
  <Paragraphs>129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Century Gothic</vt:lpstr>
      <vt:lpstr>Arial</vt:lpstr>
      <vt:lpstr>Simple Light</vt:lpstr>
      <vt:lpstr>We will be recognizing the differences between minerals and rocks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be recognizing the differences between minerals and rocks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WARD Leanne [Southern River College]</dc:creator>
  <cp:lastModifiedBy>CHANDLER Felicity [Southern River College]</cp:lastModifiedBy>
  <cp:revision>10</cp:revision>
  <dcterms:created xsi:type="dcterms:W3CDTF">2021-02-05T08:33:39Z</dcterms:created>
  <dcterms:modified xsi:type="dcterms:W3CDTF">2024-04-17T02:09:49Z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